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84"/>
        <p:guide pos="380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4.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5.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stretch>
            <a:fillRect/>
          </a:stretch>
        </p:blipFill>
        <p:spPr>
          <a:xfrm>
            <a:off x="5931535" y="550545"/>
            <a:ext cx="5396865" cy="4820920"/>
          </a:xfrm>
          <a:prstGeom prst="rect">
            <a:avLst/>
          </a:prstGeom>
        </p:spPr>
      </p:pic>
      <p:pic>
        <p:nvPicPr>
          <p:cNvPr id="19" name="图片 18"/>
          <p:cNvPicPr>
            <a:picLocks noChangeAspect="1"/>
          </p:cNvPicPr>
          <p:nvPr/>
        </p:nvPicPr>
        <p:blipFill>
          <a:blip r:embed="rId2"/>
          <a:stretch>
            <a:fillRect/>
          </a:stretch>
        </p:blipFill>
        <p:spPr>
          <a:xfrm>
            <a:off x="358140" y="571500"/>
            <a:ext cx="5455920" cy="5542915"/>
          </a:xfrm>
          <a:prstGeom prst="rect">
            <a:avLst/>
          </a:prstGeom>
        </p:spPr>
      </p:pic>
      <p:sp>
        <p:nvSpPr>
          <p:cNvPr id="7" name="椭圆 6"/>
          <p:cNvSpPr/>
          <p:nvPr/>
        </p:nvSpPr>
        <p:spPr>
          <a:xfrm>
            <a:off x="7242175" y="1791335"/>
            <a:ext cx="166370" cy="173355"/>
          </a:xfrm>
          <a:prstGeom prst="ellipse">
            <a:avLst/>
          </a:prstGeom>
          <a:solidFill>
            <a:schemeClr val="accent6"/>
          </a:solidFill>
          <a:ln w="12700" cmpd="sng">
            <a:no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3307080" y="2585720"/>
            <a:ext cx="782320" cy="1513840"/>
          </a:xfrm>
          <a:prstGeom prst="roundRect">
            <a:avLst/>
          </a:prstGeom>
          <a:solidFill>
            <a:schemeClr val="accent6">
              <a:alpha val="62000"/>
            </a:schemeClr>
          </a:solidFill>
          <a:ln>
            <a:solidFill>
              <a:schemeClr val="accent1">
                <a:lumMod val="75000"/>
                <a:alpha val="28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7919720" y="3542665"/>
            <a:ext cx="1918335" cy="368300"/>
          </a:xfrm>
          <a:prstGeom prst="rect">
            <a:avLst/>
          </a:prstGeom>
          <a:ln w="28575" cmpd="sng">
            <a:solidFill>
              <a:schemeClr val="accent1">
                <a:shade val="50000"/>
              </a:schemeClr>
            </a:solidFill>
            <a:prstDash val="solid"/>
          </a:ln>
        </p:spPr>
        <p:txBody>
          <a:bodyPr wrap="square">
            <a:spAutoFit/>
            <a:scene3d>
              <a:camera prst="orthographicFront"/>
              <a:lightRig rig="threePt" dir="t"/>
            </a:scene3d>
            <a:extLst>
              <a:ext uri="{4A0BC546-FE56-4ADE-93B0-CB8AF2F6F144}">
                <wpsdc:textFrameExt xmlns:wpsdc="http://www.wps.cn/officeDocument/2022/drawingmlCustomData" type="text"/>
              </a:ext>
            </a:extLst>
          </a:bodyPr>
          <a:p>
            <a:pPr algn="l"/>
            <a:r>
              <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外机放在</a:t>
            </a:r>
            <a:r>
              <a:rPr lang="en-US" alt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3</a:t>
            </a:r>
            <a:r>
              <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楼平台</a:t>
            </a:r>
            <a:endPar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cxnSp>
        <p:nvCxnSpPr>
          <p:cNvPr id="13" name="直接箭头连接符 12"/>
          <p:cNvCxnSpPr/>
          <p:nvPr/>
        </p:nvCxnSpPr>
        <p:spPr>
          <a:xfrm flipV="1">
            <a:off x="8111490" y="3140075"/>
            <a:ext cx="556260" cy="32766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14" name="图片 13" descr="e5b645e0-c8c3-4e40-aa53-564f753fd206"/>
          <p:cNvPicPr>
            <a:picLocks noChangeAspect="1"/>
          </p:cNvPicPr>
          <p:nvPr/>
        </p:nvPicPr>
        <p:blipFill>
          <a:blip r:embed="rId3"/>
          <a:stretch>
            <a:fillRect/>
          </a:stretch>
        </p:blipFill>
        <p:spPr>
          <a:xfrm rot="2760000">
            <a:off x="6261100" y="553720"/>
            <a:ext cx="796290" cy="796290"/>
          </a:xfrm>
          <a:prstGeom prst="rect">
            <a:avLst/>
          </a:prstGeom>
        </p:spPr>
      </p:pic>
      <p:cxnSp>
        <p:nvCxnSpPr>
          <p:cNvPr id="15" name="曲线连接符 14"/>
          <p:cNvCxnSpPr>
            <a:stCxn id="14" idx="3"/>
            <a:endCxn id="7" idx="0"/>
          </p:cNvCxnSpPr>
          <p:nvPr/>
        </p:nvCxnSpPr>
        <p:spPr>
          <a:xfrm rot="5400000" flipV="1">
            <a:off x="6854190" y="1320165"/>
            <a:ext cx="553085" cy="389255"/>
          </a:xfrm>
          <a:prstGeom prst="curvedConnector3">
            <a:avLst>
              <a:gd name="adj1" fmla="val 74971"/>
            </a:avLst>
          </a:prstGeom>
          <a:ln>
            <a:solidFill>
              <a:schemeClr val="accent5">
                <a:lumMod val="75000"/>
              </a:schemeClr>
            </a:solidFill>
          </a:ln>
        </p:spPr>
        <p:style>
          <a:lnRef idx="2">
            <a:schemeClr val="accent1"/>
          </a:lnRef>
          <a:fillRef idx="0">
            <a:srgbClr val="FFFFFF"/>
          </a:fillRef>
          <a:effectRef idx="0">
            <a:srgbClr val="FFFFFF"/>
          </a:effectRef>
          <a:fontRef idx="minor">
            <a:schemeClr val="tx1"/>
          </a:fontRef>
        </p:style>
      </p:cxnSp>
      <p:sp>
        <p:nvSpPr>
          <p:cNvPr id="16" name="文本框 15"/>
          <p:cNvSpPr txBox="1"/>
          <p:nvPr/>
        </p:nvSpPr>
        <p:spPr>
          <a:xfrm>
            <a:off x="6297295" y="5701665"/>
            <a:ext cx="5128895" cy="645160"/>
          </a:xfrm>
          <a:prstGeom prst="rect">
            <a:avLst/>
          </a:prstGeom>
          <a:ln w="28575" cmpd="sng">
            <a:solidFill>
              <a:schemeClr val="accent1">
                <a:shade val="50000"/>
              </a:schemeClr>
            </a:solidFill>
            <a:prstDash val="solid"/>
          </a:ln>
        </p:spPr>
        <p:txBody>
          <a:bodyPr wrap="square">
            <a:spAutoFit/>
            <a:scene3d>
              <a:camera prst="orthographicFront"/>
              <a:lightRig rig="threePt" dir="t"/>
            </a:scene3d>
            <a:extLst>
              <a:ext uri="{4A0BC546-FE56-4ADE-93B0-CB8AF2F6F144}">
                <wpsdc:textFrameExt xmlns:wpsdc="http://www.wps.cn/officeDocument/2022/drawingmlCustomData" type="text"/>
              </a:ext>
            </a:extLst>
          </a:bodyPr>
          <a:p>
            <a:pPr algn="l"/>
            <a:r>
              <a:rPr 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三层：此类房间</a:t>
            </a:r>
            <a:r>
              <a:rPr lang="en-US" altLang="zh-CN" sz="180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18</a:t>
            </a:r>
            <a:r>
              <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个，需墙体打孔，外机可放置三层户外平台</a:t>
            </a:r>
            <a:endPar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sp>
        <p:nvSpPr>
          <p:cNvPr id="17" name="圆角矩形 16"/>
          <p:cNvSpPr/>
          <p:nvPr/>
        </p:nvSpPr>
        <p:spPr>
          <a:xfrm>
            <a:off x="828675" y="1791335"/>
            <a:ext cx="2610485" cy="488315"/>
          </a:xfrm>
          <a:prstGeom prst="roundRect">
            <a:avLst/>
          </a:prstGeom>
          <a:solidFill>
            <a:schemeClr val="accent6">
              <a:alpha val="62000"/>
            </a:schemeClr>
          </a:solidFill>
          <a:ln>
            <a:solidFill>
              <a:schemeClr val="accent1">
                <a:lumMod val="75000"/>
                <a:alpha val="28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圆角矩形 17"/>
          <p:cNvSpPr/>
          <p:nvPr/>
        </p:nvSpPr>
        <p:spPr>
          <a:xfrm>
            <a:off x="828675" y="4405630"/>
            <a:ext cx="2610485" cy="488315"/>
          </a:xfrm>
          <a:prstGeom prst="roundRect">
            <a:avLst/>
          </a:prstGeom>
          <a:solidFill>
            <a:schemeClr val="accent6">
              <a:alpha val="62000"/>
            </a:schemeClr>
          </a:solidFill>
          <a:ln>
            <a:solidFill>
              <a:schemeClr val="accent1">
                <a:lumMod val="75000"/>
                <a:alpha val="28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0" name="直接箭头连接符 19"/>
          <p:cNvCxnSpPr/>
          <p:nvPr/>
        </p:nvCxnSpPr>
        <p:spPr>
          <a:xfrm flipH="1">
            <a:off x="7451090" y="1238250"/>
            <a:ext cx="915670" cy="58801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21" name="文本框 20"/>
          <p:cNvSpPr txBox="1"/>
          <p:nvPr/>
        </p:nvSpPr>
        <p:spPr>
          <a:xfrm>
            <a:off x="9220200" y="1237615"/>
            <a:ext cx="1918335" cy="368300"/>
          </a:xfrm>
          <a:prstGeom prst="rect">
            <a:avLst/>
          </a:prstGeom>
          <a:ln w="28575" cmpd="sng">
            <a:solidFill>
              <a:schemeClr val="accent1">
                <a:shade val="50000"/>
              </a:schemeClr>
            </a:solidFill>
            <a:prstDash val="solid"/>
          </a:ln>
        </p:spPr>
        <p:txBody>
          <a:bodyPr wrap="square">
            <a:spAutoFit/>
            <a:scene3d>
              <a:camera prst="orthographicFront"/>
              <a:lightRig rig="threePt" dir="t"/>
            </a:scene3d>
            <a:extLst>
              <a:ext uri="{4A0BC546-FE56-4ADE-93B0-CB8AF2F6F144}">
                <wpsdc:textFrameExt xmlns:wpsdc="http://www.wps.cn/officeDocument/2022/drawingmlCustomData" type="text"/>
              </a:ext>
            </a:extLst>
          </a:bodyPr>
          <a:p>
            <a:pPr algn="l"/>
            <a:r>
              <a:rPr 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打孔参考位置</a:t>
            </a:r>
            <a:endParaRPr 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sp>
        <p:nvSpPr>
          <p:cNvPr id="22" name="圆角矩形 21"/>
          <p:cNvSpPr/>
          <p:nvPr/>
        </p:nvSpPr>
        <p:spPr>
          <a:xfrm rot="16200000">
            <a:off x="1858645" y="3289935"/>
            <a:ext cx="620395" cy="2661920"/>
          </a:xfrm>
          <a:prstGeom prst="roundRect">
            <a:avLst/>
          </a:prstGeom>
          <a:solidFill>
            <a:schemeClr val="accent6">
              <a:alpha val="62000"/>
            </a:schemeClr>
          </a:solidFill>
          <a:ln>
            <a:solidFill>
              <a:schemeClr val="accent1">
                <a:lumMod val="75000"/>
                <a:alpha val="28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圆角矩形 22"/>
          <p:cNvSpPr/>
          <p:nvPr/>
        </p:nvSpPr>
        <p:spPr>
          <a:xfrm>
            <a:off x="5397500" y="5615305"/>
            <a:ext cx="782320" cy="731520"/>
          </a:xfrm>
          <a:prstGeom prst="roundRect">
            <a:avLst/>
          </a:prstGeom>
          <a:solidFill>
            <a:schemeClr val="accent6">
              <a:alpha val="62000"/>
            </a:schemeClr>
          </a:solidFill>
          <a:ln>
            <a:solidFill>
              <a:schemeClr val="accent1">
                <a:lumMod val="75000"/>
                <a:alpha val="28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931535" y="1397000"/>
            <a:ext cx="5500370" cy="3624580"/>
          </a:xfrm>
          <a:prstGeom prst="rect">
            <a:avLst/>
          </a:prstGeom>
        </p:spPr>
      </p:pic>
      <p:pic>
        <p:nvPicPr>
          <p:cNvPr id="19" name="图片 18"/>
          <p:cNvPicPr>
            <a:picLocks noChangeAspect="1"/>
          </p:cNvPicPr>
          <p:nvPr/>
        </p:nvPicPr>
        <p:blipFill>
          <a:blip r:embed="rId2"/>
          <a:stretch>
            <a:fillRect/>
          </a:stretch>
        </p:blipFill>
        <p:spPr>
          <a:xfrm>
            <a:off x="358140" y="571500"/>
            <a:ext cx="5455920" cy="5542915"/>
          </a:xfrm>
          <a:prstGeom prst="rect">
            <a:avLst/>
          </a:prstGeom>
        </p:spPr>
      </p:pic>
      <p:sp>
        <p:nvSpPr>
          <p:cNvPr id="7" name="椭圆 6"/>
          <p:cNvSpPr/>
          <p:nvPr/>
        </p:nvSpPr>
        <p:spPr>
          <a:xfrm>
            <a:off x="9441815" y="1892300"/>
            <a:ext cx="163195" cy="167005"/>
          </a:xfrm>
          <a:prstGeom prst="ellipse">
            <a:avLst/>
          </a:prstGeom>
          <a:solidFill>
            <a:schemeClr val="accent6"/>
          </a:solidFill>
          <a:ln w="12700" cmpd="sng">
            <a:no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4333240" y="2279650"/>
            <a:ext cx="620395" cy="2125980"/>
          </a:xfrm>
          <a:prstGeom prst="roundRect">
            <a:avLst/>
          </a:prstGeom>
          <a:solidFill>
            <a:schemeClr val="accent6">
              <a:alpha val="62000"/>
            </a:schemeClr>
          </a:solidFill>
          <a:ln>
            <a:solidFill>
              <a:schemeClr val="accent1">
                <a:lumMod val="75000"/>
                <a:alpha val="28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9" name="肘形连接符 8"/>
          <p:cNvCxnSpPr/>
          <p:nvPr/>
        </p:nvCxnSpPr>
        <p:spPr>
          <a:xfrm flipV="1">
            <a:off x="4445635" y="1965960"/>
            <a:ext cx="2000885" cy="951865"/>
          </a:xfrm>
          <a:prstGeom prst="bentConnector3">
            <a:avLst>
              <a:gd name="adj1" fmla="val 50016"/>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14" name="图片 13" descr="e5b645e0-c8c3-4e40-aa53-564f753fd206"/>
          <p:cNvPicPr>
            <a:picLocks noChangeAspect="1"/>
          </p:cNvPicPr>
          <p:nvPr/>
        </p:nvPicPr>
        <p:blipFill>
          <a:blip r:embed="rId3"/>
          <a:stretch>
            <a:fillRect/>
          </a:stretch>
        </p:blipFill>
        <p:spPr>
          <a:xfrm rot="21420000">
            <a:off x="9001760" y="1115060"/>
            <a:ext cx="796290" cy="796290"/>
          </a:xfrm>
          <a:prstGeom prst="rect">
            <a:avLst/>
          </a:prstGeom>
        </p:spPr>
      </p:pic>
      <p:cxnSp>
        <p:nvCxnSpPr>
          <p:cNvPr id="15" name="曲线连接符 14"/>
          <p:cNvCxnSpPr>
            <a:stCxn id="14" idx="3"/>
            <a:endCxn id="7" idx="0"/>
          </p:cNvCxnSpPr>
          <p:nvPr/>
        </p:nvCxnSpPr>
        <p:spPr>
          <a:xfrm flipH="1">
            <a:off x="9523730" y="1492250"/>
            <a:ext cx="273685" cy="400050"/>
          </a:xfrm>
          <a:prstGeom prst="curvedConnector4">
            <a:avLst>
              <a:gd name="adj1" fmla="val -94664"/>
              <a:gd name="adj2" fmla="val 55396"/>
            </a:avLst>
          </a:prstGeom>
          <a:ln>
            <a:solidFill>
              <a:schemeClr val="accent5">
                <a:lumMod val="75000"/>
              </a:schemeClr>
            </a:solidFill>
          </a:ln>
        </p:spPr>
        <p:style>
          <a:lnRef idx="2">
            <a:schemeClr val="accent1"/>
          </a:lnRef>
          <a:fillRef idx="0">
            <a:srgbClr val="FFFFFF"/>
          </a:fillRef>
          <a:effectRef idx="0">
            <a:srgbClr val="FFFFFF"/>
          </a:effectRef>
          <a:fontRef idx="minor">
            <a:schemeClr val="tx1"/>
          </a:fontRef>
        </p:style>
      </p:cxnSp>
      <p:sp>
        <p:nvSpPr>
          <p:cNvPr id="16" name="文本框 15"/>
          <p:cNvSpPr txBox="1"/>
          <p:nvPr/>
        </p:nvSpPr>
        <p:spPr>
          <a:xfrm>
            <a:off x="5931535" y="5610225"/>
            <a:ext cx="5128895" cy="645160"/>
          </a:xfrm>
          <a:prstGeom prst="rect">
            <a:avLst/>
          </a:prstGeom>
          <a:ln w="28575" cmpd="sng">
            <a:solidFill>
              <a:schemeClr val="accent1">
                <a:shade val="50000"/>
              </a:schemeClr>
            </a:solidFill>
            <a:prstDash val="solid"/>
          </a:ln>
        </p:spPr>
        <p:txBody>
          <a:bodyPr wrap="square">
            <a:spAutoFit/>
            <a:scene3d>
              <a:camera prst="orthographicFront"/>
              <a:lightRig rig="threePt" dir="t"/>
            </a:scene3d>
            <a:extLst>
              <a:ext uri="{4A0BC546-FE56-4ADE-93B0-CB8AF2F6F144}">
                <wpsdc:textFrameExt xmlns:wpsdc="http://www.wps.cn/officeDocument/2022/drawingmlCustomData" type="text"/>
              </a:ext>
            </a:extLst>
          </a:bodyPr>
          <a:p>
            <a:pPr algn="l"/>
            <a:r>
              <a:rPr 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三层</a:t>
            </a:r>
            <a:r>
              <a:rPr lang="en-US" alt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a:t>
            </a:r>
            <a:r>
              <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六层</a:t>
            </a:r>
            <a:r>
              <a:rPr 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：此类房间</a:t>
            </a:r>
            <a:r>
              <a:rPr lang="en-US" altLang="zh-CN" sz="180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24</a:t>
            </a:r>
            <a:r>
              <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个，每间房间玻璃窗上侧封板后，右侧封板开孔安装支架</a:t>
            </a:r>
            <a:endPar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cxnSp>
        <p:nvCxnSpPr>
          <p:cNvPr id="20" name="直接箭头连接符 19"/>
          <p:cNvCxnSpPr>
            <a:endCxn id="14" idx="2"/>
          </p:cNvCxnSpPr>
          <p:nvPr/>
        </p:nvCxnSpPr>
        <p:spPr>
          <a:xfrm>
            <a:off x="8327390" y="1303020"/>
            <a:ext cx="1093470" cy="60769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21" name="文本框 20"/>
          <p:cNvSpPr txBox="1"/>
          <p:nvPr/>
        </p:nvSpPr>
        <p:spPr>
          <a:xfrm>
            <a:off x="6438900" y="948055"/>
            <a:ext cx="1918335" cy="368300"/>
          </a:xfrm>
          <a:prstGeom prst="rect">
            <a:avLst/>
          </a:prstGeom>
          <a:ln w="28575" cmpd="sng">
            <a:solidFill>
              <a:schemeClr val="accent1">
                <a:shade val="50000"/>
              </a:schemeClr>
            </a:solidFill>
            <a:prstDash val="solid"/>
          </a:ln>
        </p:spPr>
        <p:txBody>
          <a:bodyPr wrap="square">
            <a:spAutoFit/>
            <a:scene3d>
              <a:camera prst="orthographicFront"/>
              <a:lightRig rig="threePt" dir="t"/>
            </a:scene3d>
            <a:extLst>
              <a:ext uri="{4A0BC546-FE56-4ADE-93B0-CB8AF2F6F144}">
                <wpsdc:textFrameExt xmlns:wpsdc="http://www.wps.cn/officeDocument/2022/drawingmlCustomData" type="text"/>
              </a:ext>
            </a:extLst>
          </a:bodyPr>
          <a:p>
            <a:pPr algn="l"/>
            <a:r>
              <a:rPr 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封板后打空调孔</a:t>
            </a:r>
            <a:endParaRPr 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sp>
        <p:nvSpPr>
          <p:cNvPr id="5" name="圆角矩形 4"/>
          <p:cNvSpPr/>
          <p:nvPr/>
        </p:nvSpPr>
        <p:spPr>
          <a:xfrm>
            <a:off x="9086850" y="2504440"/>
            <a:ext cx="906780" cy="350520"/>
          </a:xfrm>
          <a:prstGeom prst="roundRect">
            <a:avLst/>
          </a:prstGeom>
          <a:solidFill>
            <a:schemeClr val="accent5"/>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外机</a:t>
            </a:r>
            <a:endParaRPr lang="zh-CN" altLang="en-US"/>
          </a:p>
        </p:txBody>
      </p:sp>
      <p:sp>
        <p:nvSpPr>
          <p:cNvPr id="10" name="圆角矩形 9"/>
          <p:cNvSpPr/>
          <p:nvPr/>
        </p:nvSpPr>
        <p:spPr>
          <a:xfrm>
            <a:off x="9197340" y="1887220"/>
            <a:ext cx="80010" cy="64008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9797415" y="1910715"/>
            <a:ext cx="80010" cy="64008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2" name="直接箭头连接符 21"/>
          <p:cNvCxnSpPr>
            <a:stCxn id="23" idx="2"/>
            <a:endCxn id="11" idx="3"/>
          </p:cNvCxnSpPr>
          <p:nvPr/>
        </p:nvCxnSpPr>
        <p:spPr>
          <a:xfrm flipH="1">
            <a:off x="9877425" y="1473835"/>
            <a:ext cx="525145" cy="75692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23" name="文本框 22"/>
          <p:cNvSpPr txBox="1"/>
          <p:nvPr/>
        </p:nvSpPr>
        <p:spPr>
          <a:xfrm>
            <a:off x="8327390" y="0"/>
            <a:ext cx="4149725" cy="1473835"/>
          </a:xfrm>
          <a:prstGeom prst="rect">
            <a:avLst/>
          </a:prstGeom>
          <a:ln w="28575" cmpd="sng">
            <a:solidFill>
              <a:schemeClr val="accent1">
                <a:shade val="50000"/>
              </a:schemeClr>
            </a:solidFill>
            <a:prstDash val="solid"/>
          </a:ln>
        </p:spPr>
        <p:txBody>
          <a:bodyPr wrap="square">
            <a:noAutofit/>
            <a:scene3d>
              <a:camera prst="orthographicFront"/>
              <a:lightRig rig="threePt" dir="t"/>
            </a:scene3d>
            <a:extLst>
              <a:ext uri="{4A0BC546-FE56-4ADE-93B0-CB8AF2F6F144}">
                <wpsdc:textFrameExt xmlns:wpsdc="http://www.wps.cn/officeDocument/2022/drawingmlCustomData" type="text"/>
              </a:ext>
            </a:extLst>
          </a:bodyPr>
          <a:p>
            <a:pPr algn="l"/>
            <a:r>
              <a:rPr lang="zh-CN">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rPr>
              <a:t>施工方案：内封石膏板，外封铝塑板打密封胶，在封板上开空调孔洞，</a:t>
            </a:r>
            <a:r>
              <a:rPr lang="zh-CN">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rPr>
              <a:t>在窗外顶面铝单板开孔安装角钢支架和铜管具体外机钢支架方案由空调厂家深化，确保安全，牢固，受力稳定，示意图附后。</a:t>
            </a:r>
            <a:endParaRPr lang="zh-CN">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a:p>
            <a:pPr algn="l"/>
            <a:endParaRPr lang="zh-CN">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a:p>
            <a:pPr algn="l"/>
            <a:endParaRPr 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srcRect r="4397" b="11680"/>
          <a:stretch>
            <a:fillRect/>
          </a:stretch>
        </p:blipFill>
        <p:spPr>
          <a:xfrm>
            <a:off x="5763260" y="695960"/>
            <a:ext cx="5509260" cy="3754755"/>
          </a:xfrm>
          <a:prstGeom prst="rect">
            <a:avLst/>
          </a:prstGeom>
        </p:spPr>
      </p:pic>
      <p:pic>
        <p:nvPicPr>
          <p:cNvPr id="19" name="图片 18"/>
          <p:cNvPicPr>
            <a:picLocks noChangeAspect="1"/>
          </p:cNvPicPr>
          <p:nvPr/>
        </p:nvPicPr>
        <p:blipFill>
          <a:blip r:embed="rId2"/>
          <a:stretch>
            <a:fillRect/>
          </a:stretch>
        </p:blipFill>
        <p:spPr>
          <a:xfrm>
            <a:off x="358140" y="571500"/>
            <a:ext cx="5455920" cy="5542915"/>
          </a:xfrm>
          <a:prstGeom prst="rect">
            <a:avLst/>
          </a:prstGeom>
        </p:spPr>
      </p:pic>
      <p:sp>
        <p:nvSpPr>
          <p:cNvPr id="7" name="椭圆 6"/>
          <p:cNvSpPr/>
          <p:nvPr/>
        </p:nvSpPr>
        <p:spPr>
          <a:xfrm>
            <a:off x="7010400" y="1962150"/>
            <a:ext cx="163195" cy="167005"/>
          </a:xfrm>
          <a:prstGeom prst="ellipse">
            <a:avLst/>
          </a:prstGeom>
          <a:solidFill>
            <a:schemeClr val="accent6"/>
          </a:solidFill>
          <a:ln w="12700" cmpd="sng">
            <a:no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rot="16200000">
            <a:off x="1858645" y="3289935"/>
            <a:ext cx="620395" cy="2661920"/>
          </a:xfrm>
          <a:prstGeom prst="roundRect">
            <a:avLst/>
          </a:prstGeom>
          <a:solidFill>
            <a:schemeClr val="accent6">
              <a:alpha val="62000"/>
            </a:schemeClr>
          </a:solidFill>
          <a:ln>
            <a:solidFill>
              <a:schemeClr val="accent1">
                <a:lumMod val="75000"/>
                <a:alpha val="28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4" name="图片 13" descr="e5b645e0-c8c3-4e40-aa53-564f753fd206"/>
          <p:cNvPicPr>
            <a:picLocks noChangeAspect="1"/>
          </p:cNvPicPr>
          <p:nvPr/>
        </p:nvPicPr>
        <p:blipFill>
          <a:blip r:embed="rId3"/>
          <a:stretch>
            <a:fillRect/>
          </a:stretch>
        </p:blipFill>
        <p:spPr>
          <a:xfrm rot="420000">
            <a:off x="7752715" y="1065530"/>
            <a:ext cx="997585" cy="796290"/>
          </a:xfrm>
          <a:prstGeom prst="rect">
            <a:avLst/>
          </a:prstGeom>
        </p:spPr>
      </p:pic>
      <p:cxnSp>
        <p:nvCxnSpPr>
          <p:cNvPr id="15" name="曲线连接符 14"/>
          <p:cNvCxnSpPr>
            <a:stCxn id="14" idx="1"/>
            <a:endCxn id="7" idx="0"/>
          </p:cNvCxnSpPr>
          <p:nvPr/>
        </p:nvCxnSpPr>
        <p:spPr>
          <a:xfrm rot="10800000" flipV="1">
            <a:off x="7092315" y="1402080"/>
            <a:ext cx="664210" cy="559435"/>
          </a:xfrm>
          <a:prstGeom prst="curvedConnector2">
            <a:avLst/>
          </a:prstGeom>
          <a:ln>
            <a:solidFill>
              <a:schemeClr val="accent5">
                <a:lumMod val="75000"/>
              </a:schemeClr>
            </a:solidFill>
          </a:ln>
        </p:spPr>
        <p:style>
          <a:lnRef idx="2">
            <a:schemeClr val="accent1"/>
          </a:lnRef>
          <a:fillRef idx="0">
            <a:srgbClr val="FFFFFF"/>
          </a:fillRef>
          <a:effectRef idx="0">
            <a:srgbClr val="FFFFFF"/>
          </a:effectRef>
          <a:fontRef idx="minor">
            <a:schemeClr val="tx1"/>
          </a:fontRef>
        </p:style>
      </p:cxnSp>
      <p:sp>
        <p:nvSpPr>
          <p:cNvPr id="16" name="文本框 15"/>
          <p:cNvSpPr txBox="1"/>
          <p:nvPr/>
        </p:nvSpPr>
        <p:spPr>
          <a:xfrm>
            <a:off x="6045200" y="4787900"/>
            <a:ext cx="5128895" cy="645160"/>
          </a:xfrm>
          <a:prstGeom prst="rect">
            <a:avLst/>
          </a:prstGeom>
          <a:ln w="28575" cmpd="sng">
            <a:solidFill>
              <a:schemeClr val="accent1">
                <a:shade val="50000"/>
              </a:schemeClr>
            </a:solidFill>
            <a:prstDash val="solid"/>
          </a:ln>
        </p:spPr>
        <p:txBody>
          <a:bodyPr wrap="square">
            <a:spAutoFit/>
            <a:scene3d>
              <a:camera prst="orthographicFront"/>
              <a:lightRig rig="threePt" dir="t"/>
            </a:scene3d>
            <a:extLst>
              <a:ext uri="{4A0BC546-FE56-4ADE-93B0-CB8AF2F6F144}">
                <wpsdc:textFrameExt xmlns:wpsdc="http://www.wps.cn/officeDocument/2022/drawingmlCustomData" type="text"/>
              </a:ext>
            </a:extLst>
          </a:bodyPr>
          <a:p>
            <a:pPr algn="l"/>
            <a:r>
              <a:rPr 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四层</a:t>
            </a:r>
            <a:r>
              <a:rPr lang="en-US" alt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a:t>
            </a:r>
            <a:r>
              <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六层</a:t>
            </a:r>
            <a:r>
              <a:rPr 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：此类房间</a:t>
            </a:r>
            <a:r>
              <a:rPr lang="en-US" altLang="zh-CN" sz="180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54</a:t>
            </a:r>
            <a:r>
              <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个，每间房间玻璃窗上侧封板后，右侧封板开孔安装支架</a:t>
            </a:r>
            <a:endPar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cxnSp>
        <p:nvCxnSpPr>
          <p:cNvPr id="20" name="直接箭头连接符 19"/>
          <p:cNvCxnSpPr/>
          <p:nvPr/>
        </p:nvCxnSpPr>
        <p:spPr>
          <a:xfrm>
            <a:off x="6436995" y="435610"/>
            <a:ext cx="584835" cy="153797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21" name="文本框 20"/>
          <p:cNvSpPr txBox="1"/>
          <p:nvPr/>
        </p:nvSpPr>
        <p:spPr>
          <a:xfrm>
            <a:off x="5692140" y="67310"/>
            <a:ext cx="1918335" cy="368300"/>
          </a:xfrm>
          <a:prstGeom prst="rect">
            <a:avLst/>
          </a:prstGeom>
          <a:ln w="28575" cmpd="sng">
            <a:solidFill>
              <a:schemeClr val="accent1">
                <a:shade val="50000"/>
              </a:schemeClr>
            </a:solidFill>
            <a:prstDash val="solid"/>
          </a:ln>
        </p:spPr>
        <p:txBody>
          <a:bodyPr wrap="square">
            <a:spAutoFit/>
            <a:scene3d>
              <a:camera prst="orthographicFront"/>
              <a:lightRig rig="threePt" dir="t"/>
            </a:scene3d>
            <a:extLst>
              <a:ext uri="{4A0BC546-FE56-4ADE-93B0-CB8AF2F6F144}">
                <wpsdc:textFrameExt xmlns:wpsdc="http://www.wps.cn/officeDocument/2022/drawingmlCustomData" type="text"/>
              </a:ext>
            </a:extLst>
          </a:bodyPr>
          <a:p>
            <a:pPr algn="l"/>
            <a:r>
              <a:rPr 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封板后打空调孔</a:t>
            </a:r>
            <a:endParaRPr 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sp>
        <p:nvSpPr>
          <p:cNvPr id="5" name="圆角矩形 4"/>
          <p:cNvSpPr/>
          <p:nvPr/>
        </p:nvSpPr>
        <p:spPr>
          <a:xfrm>
            <a:off x="6833235" y="2161540"/>
            <a:ext cx="906780" cy="350520"/>
          </a:xfrm>
          <a:prstGeom prst="roundRect">
            <a:avLst/>
          </a:prstGeom>
          <a:solidFill>
            <a:schemeClr val="accent5"/>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外机</a:t>
            </a:r>
            <a:endParaRPr lang="zh-CN" altLang="en-US"/>
          </a:p>
        </p:txBody>
      </p:sp>
      <p:sp>
        <p:nvSpPr>
          <p:cNvPr id="10" name="圆角矩形 9"/>
          <p:cNvSpPr/>
          <p:nvPr/>
        </p:nvSpPr>
        <p:spPr>
          <a:xfrm>
            <a:off x="6930390" y="1823720"/>
            <a:ext cx="80010" cy="5321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7530465" y="1808480"/>
            <a:ext cx="80010" cy="52451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文本框 22"/>
          <p:cNvSpPr txBox="1"/>
          <p:nvPr/>
        </p:nvSpPr>
        <p:spPr>
          <a:xfrm>
            <a:off x="9234805" y="-34925"/>
            <a:ext cx="2957195" cy="2861310"/>
          </a:xfrm>
          <a:prstGeom prst="rect">
            <a:avLst/>
          </a:prstGeom>
          <a:ln w="28575" cmpd="sng">
            <a:solidFill>
              <a:schemeClr val="accent1">
                <a:shade val="50000"/>
              </a:schemeClr>
            </a:solidFill>
            <a:prstDash val="solid"/>
          </a:ln>
        </p:spPr>
        <p:txBody>
          <a:bodyPr wrap="square">
            <a:spAutoFit/>
            <a:scene3d>
              <a:camera prst="orthographicFront"/>
              <a:lightRig rig="threePt" dir="t"/>
            </a:scene3d>
            <a:extLst>
              <a:ext uri="{4A0BC546-FE56-4ADE-93B0-CB8AF2F6F144}">
                <wpsdc:textFrameExt xmlns:wpsdc="http://www.wps.cn/officeDocument/2022/drawingmlCustomData" type="text"/>
              </a:ext>
            </a:extLst>
          </a:bodyPr>
          <a:p>
            <a:pPr algn="l"/>
            <a:r>
              <a:rPr 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施工方案：在确保玻璃可二次正常使用的情况下，拆除最上端玻璃，内封石膏板，外封铝塑板打密封胶，在封板上开空调孔洞，空调外机支架由室内窗上顶梁固定并引出窗外，具体外机钢支架方案由空调厂家深化，确保安全，牢固，受力稳定，示意图附后。</a:t>
            </a:r>
            <a:endParaRPr 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sp>
        <p:nvSpPr>
          <p:cNvPr id="2" name="圆角矩形 1"/>
          <p:cNvSpPr/>
          <p:nvPr/>
        </p:nvSpPr>
        <p:spPr>
          <a:xfrm rot="16200000">
            <a:off x="1858645" y="716915"/>
            <a:ext cx="620395" cy="2661920"/>
          </a:xfrm>
          <a:prstGeom prst="roundRect">
            <a:avLst/>
          </a:prstGeom>
          <a:solidFill>
            <a:schemeClr val="accent6">
              <a:alpha val="62000"/>
            </a:schemeClr>
          </a:solidFill>
          <a:ln>
            <a:solidFill>
              <a:schemeClr val="accent1">
                <a:lumMod val="75000"/>
                <a:alpha val="28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圆角矩形 3"/>
          <p:cNvSpPr/>
          <p:nvPr/>
        </p:nvSpPr>
        <p:spPr>
          <a:xfrm rot="16200000">
            <a:off x="2516505" y="-1278255"/>
            <a:ext cx="620395" cy="4568190"/>
          </a:xfrm>
          <a:prstGeom prst="roundRect">
            <a:avLst/>
          </a:prstGeom>
          <a:solidFill>
            <a:schemeClr val="accent4">
              <a:lumMod val="75000"/>
              <a:alpha val="62000"/>
            </a:schemeClr>
          </a:solidFill>
          <a:ln>
            <a:solidFill>
              <a:schemeClr val="accent1">
                <a:lumMod val="75000"/>
                <a:alpha val="28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rot="16200000">
            <a:off x="2516505" y="3343275"/>
            <a:ext cx="620395" cy="4568190"/>
          </a:xfrm>
          <a:prstGeom prst="roundRect">
            <a:avLst/>
          </a:prstGeom>
          <a:solidFill>
            <a:schemeClr val="accent4">
              <a:lumMod val="75000"/>
              <a:alpha val="62000"/>
            </a:schemeClr>
          </a:solidFill>
          <a:ln>
            <a:solidFill>
              <a:schemeClr val="accent1">
                <a:lumMod val="75000"/>
                <a:alpha val="28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圆角矩形 16"/>
          <p:cNvSpPr/>
          <p:nvPr/>
        </p:nvSpPr>
        <p:spPr>
          <a:xfrm rot="16200000">
            <a:off x="5267960" y="4832985"/>
            <a:ext cx="620395" cy="579755"/>
          </a:xfrm>
          <a:prstGeom prst="roundRect">
            <a:avLst/>
          </a:prstGeom>
          <a:solidFill>
            <a:schemeClr val="accent6">
              <a:alpha val="62000"/>
            </a:schemeClr>
          </a:solidFill>
          <a:ln>
            <a:solidFill>
              <a:schemeClr val="accent1">
                <a:lumMod val="75000"/>
                <a:alpha val="28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圆角矩形 17"/>
          <p:cNvSpPr/>
          <p:nvPr/>
        </p:nvSpPr>
        <p:spPr>
          <a:xfrm rot="16200000">
            <a:off x="5267960" y="5814695"/>
            <a:ext cx="620395" cy="580390"/>
          </a:xfrm>
          <a:prstGeom prst="roundRect">
            <a:avLst/>
          </a:prstGeom>
          <a:solidFill>
            <a:schemeClr val="accent4">
              <a:lumMod val="75000"/>
              <a:alpha val="62000"/>
            </a:schemeClr>
          </a:solidFill>
          <a:ln>
            <a:solidFill>
              <a:schemeClr val="accent1">
                <a:lumMod val="75000"/>
                <a:alpha val="28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文本框 23"/>
          <p:cNvSpPr txBox="1"/>
          <p:nvPr/>
        </p:nvSpPr>
        <p:spPr>
          <a:xfrm>
            <a:off x="6045835" y="5770245"/>
            <a:ext cx="5128895" cy="922020"/>
          </a:xfrm>
          <a:prstGeom prst="rect">
            <a:avLst/>
          </a:prstGeom>
          <a:ln w="28575" cmpd="sng">
            <a:solidFill>
              <a:schemeClr val="accent1">
                <a:shade val="50000"/>
              </a:schemeClr>
            </a:solidFill>
            <a:prstDash val="solid"/>
          </a:ln>
        </p:spPr>
        <p:txBody>
          <a:bodyPr wrap="square">
            <a:spAutoFit/>
            <a:scene3d>
              <a:camera prst="orthographicFront"/>
              <a:lightRig rig="threePt" dir="t"/>
            </a:scene3d>
            <a:extLst>
              <a:ext uri="{4A0BC546-FE56-4ADE-93B0-CB8AF2F6F144}">
                <wpsdc:textFrameExt xmlns:wpsdc="http://www.wps.cn/officeDocument/2022/drawingmlCustomData" type="text"/>
              </a:ext>
            </a:extLst>
          </a:bodyPr>
          <a:p>
            <a:pPr algn="l"/>
            <a:r>
              <a:rPr 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三层</a:t>
            </a:r>
            <a:r>
              <a:rPr lang="en-US" alt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a:t>
            </a:r>
            <a:r>
              <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六层</a:t>
            </a:r>
            <a:r>
              <a:rPr 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：此类房间</a:t>
            </a:r>
            <a:r>
              <a:rPr lang="en-US" altLang="zh-CN" sz="180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91</a:t>
            </a:r>
            <a:r>
              <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个，每间房间玻璃窗上侧封板后，右侧封板开孔安装支架（</a:t>
            </a:r>
            <a:r>
              <a:rPr lang="en-US" alt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3-5</a:t>
            </a:r>
            <a:r>
              <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层每层</a:t>
            </a:r>
            <a:r>
              <a:rPr lang="en-US" alt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24</a:t>
            </a:r>
            <a:r>
              <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间，，</a:t>
            </a:r>
            <a:r>
              <a:rPr lang="en-US" alt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6</a:t>
            </a:r>
            <a:r>
              <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层</a:t>
            </a:r>
            <a:r>
              <a:rPr lang="en-US" altLang="zh-CN"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19</a:t>
            </a:r>
            <a:r>
              <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间）</a:t>
            </a:r>
            <a:endParaRPr lang="zh-CN" altLang="en-US" sz="180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sp>
        <p:nvSpPr>
          <p:cNvPr id="25" name="圆角矩形 24"/>
          <p:cNvSpPr/>
          <p:nvPr/>
        </p:nvSpPr>
        <p:spPr>
          <a:xfrm>
            <a:off x="3333750" y="2550795"/>
            <a:ext cx="620395" cy="1542415"/>
          </a:xfrm>
          <a:prstGeom prst="roundRect">
            <a:avLst/>
          </a:prstGeom>
          <a:solidFill>
            <a:schemeClr val="accent6">
              <a:alpha val="62000"/>
            </a:schemeClr>
          </a:solidFill>
          <a:ln>
            <a:solidFill>
              <a:schemeClr val="accent1">
                <a:lumMod val="75000"/>
                <a:alpha val="28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圆角矩形 26"/>
          <p:cNvSpPr/>
          <p:nvPr/>
        </p:nvSpPr>
        <p:spPr>
          <a:xfrm rot="18120000">
            <a:off x="6915150" y="1743710"/>
            <a:ext cx="201930" cy="7620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圆角矩形 27"/>
          <p:cNvSpPr/>
          <p:nvPr/>
        </p:nvSpPr>
        <p:spPr>
          <a:xfrm rot="18120000">
            <a:off x="7524115" y="1743710"/>
            <a:ext cx="163830" cy="7620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圆角矩形 28"/>
          <p:cNvSpPr/>
          <p:nvPr/>
        </p:nvSpPr>
        <p:spPr>
          <a:xfrm>
            <a:off x="6930390" y="1642110"/>
            <a:ext cx="201930" cy="76200"/>
          </a:xfrm>
          <a:prstGeom prst="roundRect">
            <a:avLst/>
          </a:prstGeom>
          <a:solidFill>
            <a:schemeClr val="accent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圆角矩形 29"/>
          <p:cNvSpPr/>
          <p:nvPr/>
        </p:nvSpPr>
        <p:spPr>
          <a:xfrm>
            <a:off x="7530465" y="1692910"/>
            <a:ext cx="201930" cy="76200"/>
          </a:xfrm>
          <a:prstGeom prst="roundRect">
            <a:avLst/>
          </a:prstGeom>
          <a:solidFill>
            <a:schemeClr val="accent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31" name="肘形连接符 30"/>
          <p:cNvCxnSpPr/>
          <p:nvPr/>
        </p:nvCxnSpPr>
        <p:spPr>
          <a:xfrm flipV="1">
            <a:off x="7757160" y="1748155"/>
            <a:ext cx="1361440" cy="599440"/>
          </a:xfrm>
          <a:prstGeom prst="bentConnector3">
            <a:avLst>
              <a:gd name="adj1" fmla="val 50047"/>
            </a:avLst>
          </a:prstGeom>
          <a:ln w="31750" cap="rnd">
            <a:solidFill>
              <a:srgbClr val="C00000"/>
            </a:solidFill>
            <a:round/>
            <a:tailEnd type="arrow" w="med" len="med"/>
          </a:ln>
        </p:spPr>
        <p:style>
          <a:lnRef idx="0">
            <a:srgbClr val="FFFFFF"/>
          </a:lnRef>
          <a:fillRef idx="0">
            <a:srgbClr val="FFFFFF"/>
          </a:fillRef>
          <a:effectRef idx="0">
            <a:srgbClr val="FFFFFF"/>
          </a:effectRef>
          <a:fontRef idx="minor">
            <a:schemeClr val="tx1"/>
          </a:fontRef>
        </p:style>
      </p:cxn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1910" y="739140"/>
            <a:ext cx="12108180" cy="537972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commondata" val="eyJoZGlkIjoiY2I2ZmFiYzBjY2U1ODhkMjZhZDlmZDFmNGIxNTM1Mzk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388</Words>
  <Application>WPS 演示</Application>
  <PresentationFormat>宽屏</PresentationFormat>
  <Paragraphs>26</Paragraphs>
  <Slides>4</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vt:i4>
      </vt:variant>
    </vt:vector>
  </HeadingPairs>
  <TitlesOfParts>
    <vt:vector size="12" baseType="lpstr">
      <vt:lpstr>Arial</vt:lpstr>
      <vt:lpstr>宋体</vt:lpstr>
      <vt:lpstr>Wingdings</vt:lpstr>
      <vt:lpstr>Wingdings</vt:lpstr>
      <vt:lpstr>微软雅黑</vt:lpstr>
      <vt:lpstr>Arial Unicode MS</vt:lpstr>
      <vt:lpstr>Calibri</vt:lpstr>
      <vt:lpstr>WPS</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秋叶梧桐莫张狂</cp:lastModifiedBy>
  <cp:revision>160</cp:revision>
  <dcterms:created xsi:type="dcterms:W3CDTF">2019-06-19T02:08:00Z</dcterms:created>
  <dcterms:modified xsi:type="dcterms:W3CDTF">2024-08-11T02:49:43Z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FFCAB1FE2CEA40FE928D173788D77B04_13</vt:lpwstr>
  </property>
</Properties>
</file>